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018" r:id="rId1"/>
  </p:sldMasterIdLst>
  <p:notesMasterIdLst>
    <p:notesMasterId r:id="rId12"/>
  </p:notesMasterIdLst>
  <p:sldIdLst>
    <p:sldId id="263" r:id="rId2"/>
    <p:sldId id="274" r:id="rId3"/>
    <p:sldId id="265" r:id="rId4"/>
    <p:sldId id="266" r:id="rId5"/>
    <p:sldId id="268" r:id="rId6"/>
    <p:sldId id="267" r:id="rId7"/>
    <p:sldId id="269" r:id="rId8"/>
    <p:sldId id="270" r:id="rId9"/>
    <p:sldId id="271" r:id="rId10"/>
    <p:sldId id="27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uest" initials="Gu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00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812" autoAdjust="0"/>
    <p:restoredTop sz="94660"/>
  </p:normalViewPr>
  <p:slideViewPr>
    <p:cSldViewPr snapToGrid="0">
      <p:cViewPr varScale="1">
        <p:scale>
          <a:sx n="129" d="100"/>
          <a:sy n="129" d="100"/>
        </p:scale>
        <p:origin x="20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0.tiff>
</file>

<file path=ppt/media/image1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D92D2A-235E-4961-B7F8-251CA3B09926}" type="datetimeFigureOut">
              <a:rPr lang="hu-HU" smtClean="0"/>
              <a:t>2018. 05. 24.</a:t>
            </a:fld>
            <a:endParaRPr lang="hu-H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AEC60-A05C-4AA8-AD39-C4FA024736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27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91DFC7-920A-43DB-A576-7CAA7D71368D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193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Fő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31637" y="1269554"/>
            <a:ext cx="8750763" cy="2303462"/>
          </a:xfrm>
          <a:prstGeom prst="rect">
            <a:avLst/>
          </a:prstGeom>
        </p:spPr>
        <p:txBody>
          <a:bodyPr lIns="0" anchor="b"/>
          <a:lstStyle>
            <a:lvl1pPr algn="l">
              <a:defRPr sz="6000">
                <a:latin typeface="Bariol Light" panose="02000506040000020003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37824" y="3636000"/>
            <a:ext cx="8744577" cy="1260000"/>
          </a:xfrm>
        </p:spPr>
        <p:txBody>
          <a:bodyPr lIns="0">
            <a:normAutofit/>
          </a:bodyPr>
          <a:lstStyle>
            <a:lvl1pPr marL="0" indent="0" algn="l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églalap 7"/>
          <p:cNvSpPr/>
          <p:nvPr/>
        </p:nvSpPr>
        <p:spPr bwMode="auto">
          <a:xfrm>
            <a:off x="0" y="5166000"/>
            <a:ext cx="12192000" cy="1692000"/>
          </a:xfrm>
          <a:prstGeom prst="rect">
            <a:avLst/>
          </a:prstGeom>
          <a:gradFill>
            <a:gsLst>
              <a:gs pos="0">
                <a:srgbClr val="C81426"/>
              </a:gs>
              <a:gs pos="100000">
                <a:srgbClr val="910B26"/>
              </a:gs>
            </a:gsLst>
            <a:lin ang="0" scaled="0"/>
          </a:gra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chemeClr val="bg2"/>
              </a:buClr>
              <a:buSzPct val="70000"/>
              <a:buFontTx/>
              <a:buNone/>
              <a:tabLst/>
            </a:pPr>
            <a:endParaRPr kumimoji="0" lang="hu-HU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ariol Regular" panose="02000506040000020003" pitchFamily="2" charset="0"/>
            </a:endParaRPr>
          </a:p>
        </p:txBody>
      </p:sp>
      <p:pic>
        <p:nvPicPr>
          <p:cNvPr id="4" name="Kép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800" y="5684400"/>
            <a:ext cx="5280000" cy="7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76096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ejezet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609600" y="1602024"/>
            <a:ext cx="10972800" cy="1768320"/>
          </a:xfrm>
        </p:spPr>
        <p:txBody>
          <a:bodyPr lIns="0" rIns="0" anchor="b" anchorCtr="0">
            <a:normAutofit/>
          </a:bodyPr>
          <a:lstStyle>
            <a:lvl1pPr>
              <a:defRPr sz="4800" baseline="0"/>
            </a:lvl1pPr>
          </a:lstStyle>
          <a:p>
            <a:r>
              <a:rPr lang="hu-HU" dirty="0"/>
              <a:t>Fejezetcím</a:t>
            </a:r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9600" y="3391024"/>
            <a:ext cx="10972800" cy="1260000"/>
          </a:xfrm>
        </p:spPr>
        <p:txBody>
          <a:bodyPr lIns="0">
            <a:normAutofit/>
          </a:bodyPr>
          <a:lstStyle>
            <a:lvl1pPr marL="0" indent="0" algn="l">
              <a:buNone/>
              <a:defRPr sz="3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/>
              <a:t>Fejezet alcím</a:t>
            </a:r>
            <a:endParaRPr lang="en-US" dirty="0"/>
          </a:p>
        </p:txBody>
      </p:sp>
      <p:sp>
        <p:nvSpPr>
          <p:cNvPr id="7" name="Élőláb helye 2"/>
          <p:cNvSpPr>
            <a:spLocks noGrp="1"/>
          </p:cNvSpPr>
          <p:nvPr>
            <p:ph type="ftr" sz="quarter" idx="10"/>
          </p:nvPr>
        </p:nvSpPr>
        <p:spPr>
          <a:xfrm>
            <a:off x="6603187" y="6430339"/>
            <a:ext cx="4979213" cy="31336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Dia számának helye 3"/>
          <p:cNvSpPr>
            <a:spLocks noGrp="1"/>
          </p:cNvSpPr>
          <p:nvPr>
            <p:ph type="sldNum" sz="quarter" idx="11"/>
          </p:nvPr>
        </p:nvSpPr>
        <p:spPr>
          <a:xfrm>
            <a:off x="5736000" y="6430339"/>
            <a:ext cx="720000" cy="313361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69670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u-HU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0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artalom helye 7"/>
          <p:cNvSpPr>
            <a:spLocks noGrp="1"/>
          </p:cNvSpPr>
          <p:nvPr>
            <p:ph sz="quarter" idx="12"/>
          </p:nvPr>
        </p:nvSpPr>
        <p:spPr>
          <a:xfrm>
            <a:off x="609600" y="1051200"/>
            <a:ext cx="10972800" cy="515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defRPr/>
            </a:lvl1pPr>
            <a:lvl2pPr marL="685800" indent="-216000">
              <a:lnSpc>
                <a:spcPct val="100000"/>
              </a:lnSpc>
              <a:spcBef>
                <a:spcPts val="400"/>
              </a:spcBef>
              <a:buSzPct val="100000"/>
              <a:buFont typeface="Bariol Regular" panose="02000506040000020003" pitchFamily="2" charset="0"/>
              <a:buChar char="&gt;"/>
              <a:defRPr/>
            </a:lvl2pPr>
            <a:lvl3pPr marL="1180800" indent="-216000">
              <a:lnSpc>
                <a:spcPct val="100000"/>
              </a:lnSpc>
              <a:spcBef>
                <a:spcPts val="400"/>
              </a:spcBef>
              <a:buSzPct val="100000"/>
              <a:buFont typeface="Bariol Regular" panose="02000506040000020003" pitchFamily="2" charset="0"/>
              <a:buChar char="–"/>
              <a:defRPr/>
            </a:lvl3pPr>
            <a:lvl4pPr marL="1566000" indent="-158400">
              <a:lnSpc>
                <a:spcPct val="100000"/>
              </a:lnSpc>
              <a:spcBef>
                <a:spcPts val="350"/>
              </a:spcBef>
              <a:buFont typeface="Arial" panose="020B0604020202020204" pitchFamily="34" charset="0"/>
              <a:buChar char="•"/>
              <a:defRPr/>
            </a:lvl4pPr>
            <a:lvl5pPr marL="2023200" indent="-158400">
              <a:lnSpc>
                <a:spcPct val="100000"/>
              </a:lnSpc>
              <a:spcBef>
                <a:spcPts val="350"/>
              </a:spcBef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33187751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/>
          <a:lstStyle/>
          <a:p>
            <a:fld id="{5586B75A-687E-405C-8A0B-8D00578BA2C3}" type="datetimeFigureOut">
              <a:rPr lang="en-US" smtClean="0"/>
              <a:pPr/>
              <a:t>5/24/18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036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Csoportba foglalás 16"/>
          <p:cNvGrpSpPr/>
          <p:nvPr/>
        </p:nvGrpSpPr>
        <p:grpSpPr>
          <a:xfrm>
            <a:off x="-7408" y="6335002"/>
            <a:ext cx="12199408" cy="522998"/>
            <a:chOff x="-5556" y="6335002"/>
            <a:chExt cx="9144000" cy="550382"/>
          </a:xfrm>
        </p:grpSpPr>
        <p:sp>
          <p:nvSpPr>
            <p:cNvPr id="18" name="Téglalap 17"/>
            <p:cNvSpPr/>
            <p:nvPr userDrawn="1"/>
          </p:nvSpPr>
          <p:spPr bwMode="auto">
            <a:xfrm>
              <a:off x="-5556" y="6335002"/>
              <a:ext cx="9144000" cy="550382"/>
            </a:xfrm>
            <a:prstGeom prst="rect">
              <a:avLst/>
            </a:prstGeom>
            <a:gradFill>
              <a:gsLst>
                <a:gs pos="0">
                  <a:srgbClr val="C81426"/>
                </a:gs>
                <a:gs pos="100000">
                  <a:srgbClr val="910B26"/>
                </a:gs>
              </a:gsLst>
              <a:lin ang="0" scaled="0"/>
            </a:gradFill>
            <a:ln>
              <a:noFill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  <a:normAutofit fontScale="92500" lnSpcReduction="10000"/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40000"/>
                </a:spcBef>
                <a:spcAft>
                  <a:spcPct val="0"/>
                </a:spcAft>
                <a:buClr>
                  <a:schemeClr val="bg2"/>
                </a:buClr>
                <a:buSzPct val="70000"/>
                <a:buFontTx/>
                <a:buNone/>
                <a:tabLst/>
              </a:pPr>
              <a:endParaRPr kumimoji="0" lang="hu-HU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ariol Regular" panose="02000506040000020003" pitchFamily="2" charset="0"/>
              </a:endParaRPr>
            </a:p>
          </p:txBody>
        </p:sp>
        <p:pic>
          <p:nvPicPr>
            <p:cNvPr id="19" name="Picture 8"/>
            <p:cNvPicPr>
              <a:picLocks noChangeAspect="1"/>
            </p:cNvPicPr>
            <p:nvPr userDrawn="1"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1520" y="6482093"/>
              <a:ext cx="860703" cy="293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052514"/>
            <a:ext cx="10972800" cy="515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03187" y="6430339"/>
            <a:ext cx="4979213" cy="313361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400">
                <a:solidFill>
                  <a:schemeClr val="bg1"/>
                </a:solidFill>
                <a:latin typeface="Bariol Regular" panose="02000506040000020003" pitchFamily="2" charset="0"/>
              </a:defRPr>
            </a:lvl1pPr>
          </a:lstStyle>
          <a:p>
            <a:pPr defTabSz="914400"/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36000" y="6430339"/>
            <a:ext cx="720000" cy="313361"/>
          </a:xfrm>
          <a:prstGeom prst="rect">
            <a:avLst/>
          </a:prstGeom>
        </p:spPr>
        <p:txBody>
          <a:bodyPr vert="horz" lIns="36000" tIns="45720" rIns="36000" bIns="45720" rtlCol="0" anchor="ctr" anchorCtr="0"/>
          <a:lstStyle>
            <a:lvl1pPr algn="ctr">
              <a:defRPr sz="1400">
                <a:solidFill>
                  <a:schemeClr val="bg1"/>
                </a:solidFill>
                <a:latin typeface="Bariol Regular" panose="02000506040000020003" pitchFamily="2" charset="0"/>
              </a:defRPr>
            </a:lvl1pPr>
          </a:lstStyle>
          <a:p>
            <a:pPr defTabSz="914400"/>
            <a:fld id="{8C71CAF9-4461-454A-B702-D536C377575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914400"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21" name="Cím helye 20"/>
          <p:cNvSpPr>
            <a:spLocks noGrp="1"/>
          </p:cNvSpPr>
          <p:nvPr>
            <p:ph type="title"/>
          </p:nvPr>
        </p:nvSpPr>
        <p:spPr>
          <a:xfrm>
            <a:off x="609600" y="115200"/>
            <a:ext cx="10972800" cy="79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213165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9" r:id="rId1"/>
    <p:sldLayoutId id="2147484020" r:id="rId2"/>
    <p:sldLayoutId id="2147484021" r:id="rId3"/>
    <p:sldLayoutId id="214748402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200"/>
        </a:spcBef>
        <a:buClr>
          <a:schemeClr val="tx2"/>
        </a:buClr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1pPr>
      <a:lvl2pPr marL="685800" indent="-216000" algn="l" defTabSz="914400" rtl="0" eaLnBrk="1" latinLnBrk="0" hangingPunct="1">
        <a:lnSpc>
          <a:spcPct val="100000"/>
        </a:lnSpc>
        <a:spcBef>
          <a:spcPts val="400"/>
        </a:spcBef>
        <a:buClr>
          <a:schemeClr val="tx2"/>
        </a:buClr>
        <a:buSzPct val="100000"/>
        <a:buFont typeface="Bariol Regular" panose="02000506040000020003" pitchFamily="2" charset="0"/>
        <a:buChar char="&gt;"/>
        <a:defRPr lang="hu-HU" sz="2800" kern="1200" dirty="0" smtClean="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2pPr>
      <a:lvl3pPr marL="1180800" indent="-216000" algn="l" defTabSz="914400" rtl="0" eaLnBrk="1" latinLnBrk="0" hangingPunct="1">
        <a:lnSpc>
          <a:spcPct val="100000"/>
        </a:lnSpc>
        <a:spcBef>
          <a:spcPts val="400"/>
        </a:spcBef>
        <a:buClr>
          <a:schemeClr val="tx2"/>
        </a:buClr>
        <a:buFont typeface="Bariol Regular" panose="02000506040000020003" pitchFamily="2" charset="0"/>
        <a:buChar char="–"/>
        <a:defRPr sz="24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3pPr>
      <a:lvl4pPr marL="1566000" indent="-158400" algn="l" defTabSz="914400" rtl="0" eaLnBrk="1" latinLnBrk="0" hangingPunct="1">
        <a:lnSpc>
          <a:spcPct val="100000"/>
        </a:lnSpc>
        <a:spcBef>
          <a:spcPts val="35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4pPr>
      <a:lvl5pPr marL="2023200" indent="-158400" algn="l" defTabSz="914400" rtl="0" eaLnBrk="1" latinLnBrk="0" hangingPunct="1">
        <a:lnSpc>
          <a:spcPct val="100000"/>
        </a:lnSpc>
        <a:spcBef>
          <a:spcPts val="35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6069" y="0"/>
            <a:ext cx="8750763" cy="2454966"/>
          </a:xfrm>
        </p:spPr>
        <p:txBody>
          <a:bodyPr>
            <a:normAutofit/>
          </a:bodyPr>
          <a:lstStyle/>
          <a:p>
            <a:pPr algn="ctr"/>
            <a:r>
              <a:rPr lang="hu-HU" dirty="0"/>
              <a:t>Mozgásrögzítő rendszer fejlesztése</a:t>
            </a:r>
            <a:br>
              <a:rPr lang="hu-HU" dirty="0"/>
            </a:br>
            <a:r>
              <a:rPr lang="hu-HU" sz="4000" dirty="0"/>
              <a:t>Diplomatervezés 1.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6069" y="2919309"/>
            <a:ext cx="8744577" cy="2208746"/>
          </a:xfrm>
        </p:spPr>
        <p:txBody>
          <a:bodyPr/>
          <a:lstStyle/>
          <a:p>
            <a:r>
              <a:rPr lang="hu-HU" dirty="0"/>
              <a:t>Kovács Martin</a:t>
            </a:r>
          </a:p>
          <a:p>
            <a:r>
              <a:rPr lang="hu-HU" dirty="0"/>
              <a:t>Seregi Gábor</a:t>
            </a:r>
          </a:p>
          <a:p>
            <a:r>
              <a:rPr lang="en-US" dirty="0" err="1"/>
              <a:t>Konzulens</a:t>
            </a:r>
            <a:r>
              <a:rPr lang="en-US" dirty="0"/>
              <a:t>: Dr. </a:t>
            </a:r>
            <a:r>
              <a:rPr lang="en-US" dirty="0" err="1"/>
              <a:t>Bl</a:t>
            </a:r>
            <a:r>
              <a:rPr lang="hu-HU" dirty="0"/>
              <a:t>á</a:t>
            </a:r>
            <a:r>
              <a:rPr lang="en-US" dirty="0" err="1"/>
              <a:t>zovics</a:t>
            </a:r>
            <a:r>
              <a:rPr lang="en-US" dirty="0"/>
              <a:t> L</a:t>
            </a:r>
            <a:r>
              <a:rPr lang="hu-HU" dirty="0"/>
              <a:t>á</a:t>
            </a:r>
            <a:r>
              <a:rPr lang="en-US" dirty="0" err="1"/>
              <a:t>szl</a:t>
            </a:r>
            <a:r>
              <a:rPr lang="hu-HU" dirty="0"/>
              <a:t>ó</a:t>
            </a:r>
            <a:r>
              <a:rPr lang="en-US" dirty="0"/>
              <a:t> adj.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937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736" y="2425914"/>
            <a:ext cx="10972800" cy="792000"/>
          </a:xfrm>
        </p:spPr>
        <p:txBody>
          <a:bodyPr>
            <a:noAutofit/>
          </a:bodyPr>
          <a:lstStyle/>
          <a:p>
            <a:pPr algn="ctr"/>
            <a:r>
              <a:rPr lang="hu-HU" sz="6000" dirty="0"/>
              <a:t>Köszönjük a figyelmet!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4" y="1825625"/>
            <a:ext cx="7446425" cy="4657553"/>
          </a:xfrm>
        </p:spPr>
        <p:txBody>
          <a:bodyPr>
            <a:normAutofit/>
          </a:bodyPr>
          <a:lstStyle/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pPr marL="0" indent="0">
              <a:buNone/>
            </a:pPr>
            <a:endParaRPr lang="hu-HU" dirty="0"/>
          </a:p>
        </p:txBody>
      </p:sp>
      <p:sp>
        <p:nvSpPr>
          <p:cNvPr id="4" name="TextBox 3"/>
          <p:cNvSpPr txBox="1"/>
          <p:nvPr/>
        </p:nvSpPr>
        <p:spPr>
          <a:xfrm>
            <a:off x="10223158" y="0"/>
            <a:ext cx="230659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876673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Feladat ismertetése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sz="2400" dirty="0"/>
              <a:t>Mozgásrögzítő rendszer fejlesztése</a:t>
            </a:r>
          </a:p>
          <a:p>
            <a:pPr lvl="1"/>
            <a:r>
              <a:rPr lang="hu-HU" sz="2000" dirty="0"/>
              <a:t>Keretrendszer implementálása ESP8266 mikrokontrolleren</a:t>
            </a:r>
          </a:p>
          <a:p>
            <a:pPr lvl="1"/>
            <a:r>
              <a:rPr lang="hu-HU" sz="2000" dirty="0" err="1"/>
              <a:t>Inerciális</a:t>
            </a:r>
            <a:r>
              <a:rPr lang="hu-HU" sz="2000" dirty="0"/>
              <a:t> szenzorok kezelése</a:t>
            </a:r>
          </a:p>
          <a:p>
            <a:r>
              <a:rPr lang="hu-HU" sz="2400" dirty="0"/>
              <a:t>Mozgásvezérlő szimulátor tervezése és implementálása</a:t>
            </a:r>
          </a:p>
          <a:p>
            <a:r>
              <a:rPr lang="hu-HU" sz="2400" dirty="0"/>
              <a:t>Mozgásvezérlő alkalmazás készítése egy humanoid robothoz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223158" y="0"/>
            <a:ext cx="230659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hu-H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227753-51F3-9F44-BB0C-F6011B5D7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8700" y="3426153"/>
            <a:ext cx="3585883" cy="26894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987F89-13C6-7847-9B39-7A17CD3E9B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4667" y="3962279"/>
            <a:ext cx="1962665" cy="19626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B0FF06-45A0-274E-92A6-ED3B9B7B2A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0969" y="3379694"/>
            <a:ext cx="2782330" cy="278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332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Architektúra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223158" y="0"/>
            <a:ext cx="230659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hu-HU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539D9A-4A66-9A4C-AA09-F364C362F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4382" y="369332"/>
            <a:ext cx="8469435" cy="5922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180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Mozgásrögzítő keretrendszer</a:t>
            </a:r>
            <a:endParaRPr lang="hu-HU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91506"/>
            <a:ext cx="10058400" cy="3764234"/>
          </a:xfrm>
        </p:spPr>
        <p:txBody>
          <a:bodyPr>
            <a:normAutofit lnSpcReduction="10000"/>
          </a:bodyPr>
          <a:lstStyle/>
          <a:p>
            <a:r>
              <a:rPr lang="hu-HU" noProof="1"/>
              <a:t>ESP8266 mikrokontroller</a:t>
            </a:r>
          </a:p>
          <a:p>
            <a:pPr lvl="1"/>
            <a:r>
              <a:rPr lang="hu-HU" noProof="1"/>
              <a:t>ESPAsyncMQTT</a:t>
            </a:r>
          </a:p>
          <a:p>
            <a:pPr lvl="1"/>
            <a:r>
              <a:rPr lang="hu-HU" noProof="1"/>
              <a:t>ESPAsyncWebServer/TCP</a:t>
            </a:r>
          </a:p>
          <a:p>
            <a:r>
              <a:rPr lang="hu-HU" noProof="1"/>
              <a:t>Adafruit BNO055 szenzorok</a:t>
            </a:r>
          </a:p>
          <a:p>
            <a:pPr lvl="1"/>
            <a:r>
              <a:rPr lang="hu-HU" noProof="1"/>
              <a:t>Magas szintű API</a:t>
            </a:r>
          </a:p>
          <a:p>
            <a:pPr lvl="1"/>
            <a:r>
              <a:rPr lang="hu-HU" noProof="1"/>
              <a:t>Automatikus fuzionálás és kalibráció</a:t>
            </a:r>
          </a:p>
          <a:p>
            <a:r>
              <a:rPr lang="hu-HU" noProof="1"/>
              <a:t>Fejlesztés Arduino IDE-ben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223158" y="0"/>
            <a:ext cx="230659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hu-H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D6B207-647A-334C-B290-CD3AD82B1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1695" y="2205318"/>
            <a:ext cx="5510305" cy="4132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9367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MQTT kommunikáció</a:t>
            </a:r>
            <a:endParaRPr lang="hu-HU" dirty="0">
              <a:solidFill>
                <a:srgbClr val="0099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223158" y="0"/>
            <a:ext cx="230659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hu-HU" dirty="0"/>
          </a:p>
        </p:txBody>
      </p:sp>
      <p:pic>
        <p:nvPicPr>
          <p:cNvPr id="5" name="Tartalom helye 4"/>
          <p:cNvPicPr>
            <a:picLocks noGrp="1" noChangeAspect="1"/>
          </p:cNvPicPr>
          <p:nvPr>
            <p:ph sz="half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8126" y="2141622"/>
            <a:ext cx="4896150" cy="4165382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09600" y="793800"/>
            <a:ext cx="7102642" cy="5188914"/>
          </a:xfrm>
        </p:spPr>
        <p:txBody>
          <a:bodyPr>
            <a:noAutofit/>
          </a:bodyPr>
          <a:lstStyle/>
          <a:p>
            <a:r>
              <a:rPr lang="hu-HU" dirty="0"/>
              <a:t>pehelysúlyú kommunikációs protokoll</a:t>
            </a:r>
          </a:p>
          <a:p>
            <a:r>
              <a:rPr lang="hu-HU" dirty="0"/>
              <a:t>kis erőforrásigény és </a:t>
            </a:r>
            <a:r>
              <a:rPr lang="hu-HU" dirty="0" err="1"/>
              <a:t>overhead</a:t>
            </a:r>
            <a:r>
              <a:rPr lang="hu-HU" dirty="0"/>
              <a:t>, egyszerűség, skálázhatóság</a:t>
            </a:r>
          </a:p>
          <a:p>
            <a:r>
              <a:rPr lang="hu-HU" dirty="0"/>
              <a:t>kliensek brókeren keresztül küldenek üzeneteket (</a:t>
            </a:r>
            <a:r>
              <a:rPr lang="hu-HU" dirty="0" err="1"/>
              <a:t>publish</a:t>
            </a:r>
            <a:r>
              <a:rPr lang="hu-HU" dirty="0"/>
              <a:t>)</a:t>
            </a:r>
          </a:p>
          <a:p>
            <a:r>
              <a:rPr lang="hu-HU" dirty="0"/>
              <a:t>üzenet rendelkezik egy témával (</a:t>
            </a:r>
            <a:r>
              <a:rPr lang="hu-HU" dirty="0" err="1"/>
              <a:t>topic</a:t>
            </a:r>
            <a:r>
              <a:rPr lang="hu-HU" dirty="0"/>
              <a:t>) – küldő határozza meg</a:t>
            </a:r>
          </a:p>
          <a:p>
            <a:r>
              <a:rPr lang="hu-HU" dirty="0"/>
              <a:t>üzeneteket a bróker továbbítja az adott témára feliratkozott kliensek felé (</a:t>
            </a:r>
            <a:r>
              <a:rPr lang="hu-HU" dirty="0" err="1"/>
              <a:t>subscribe</a:t>
            </a:r>
            <a:r>
              <a:rPr lang="hu-HU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69519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Android</a:t>
            </a:r>
            <a:r>
              <a:rPr lang="hu-HU" dirty="0"/>
              <a:t> alkalmazás</a:t>
            </a:r>
            <a:endParaRPr lang="hu-HU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022400"/>
            <a:ext cx="8097285" cy="5188914"/>
          </a:xfrm>
        </p:spPr>
        <p:txBody>
          <a:bodyPr>
            <a:noAutofit/>
          </a:bodyPr>
          <a:lstStyle/>
          <a:p>
            <a:r>
              <a:rPr lang="hu-HU" dirty="0"/>
              <a:t>Mozgásrögzítő rendszer konfigurációja</a:t>
            </a:r>
          </a:p>
          <a:p>
            <a:pPr lvl="1"/>
            <a:r>
              <a:rPr lang="hu-HU" dirty="0"/>
              <a:t>Hálózati beállítások módosítása</a:t>
            </a:r>
          </a:p>
          <a:p>
            <a:pPr lvl="1"/>
            <a:r>
              <a:rPr lang="hu-HU" dirty="0"/>
              <a:t>MQTT kliens paraméterezése</a:t>
            </a:r>
          </a:p>
          <a:p>
            <a:r>
              <a:rPr lang="hu-HU" dirty="0"/>
              <a:t>Humanoid robot konfigurációja</a:t>
            </a:r>
          </a:p>
          <a:p>
            <a:r>
              <a:rPr lang="hu-HU" dirty="0"/>
              <a:t>Mozgásrögzítés</a:t>
            </a:r>
          </a:p>
          <a:p>
            <a:r>
              <a:rPr lang="hu-HU" dirty="0"/>
              <a:t>Adatgyűjtés</a:t>
            </a:r>
          </a:p>
          <a:p>
            <a:r>
              <a:rPr lang="hu-HU" dirty="0" err="1"/>
              <a:t>Monitorozás</a:t>
            </a:r>
            <a:endParaRPr lang="hu-HU" dirty="0"/>
          </a:p>
        </p:txBody>
      </p:sp>
      <p:sp>
        <p:nvSpPr>
          <p:cNvPr id="6" name="TextBox 5"/>
          <p:cNvSpPr txBox="1"/>
          <p:nvPr/>
        </p:nvSpPr>
        <p:spPr>
          <a:xfrm>
            <a:off x="10223158" y="0"/>
            <a:ext cx="230659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hu-H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578AB6-FEB4-2A4F-9CFF-FDC85BFF9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6885" y="0"/>
            <a:ext cx="3493864" cy="6211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516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Mozgásvezérlő szimulátor</a:t>
            </a:r>
            <a:endParaRPr lang="hu-HU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 err="1"/>
              <a:t>Unity</a:t>
            </a:r>
            <a:r>
              <a:rPr lang="hu-HU" dirty="0"/>
              <a:t> </a:t>
            </a:r>
            <a:r>
              <a:rPr lang="hu-HU"/>
              <a:t>platformot választottuk</a:t>
            </a:r>
            <a:endParaRPr lang="hu-HU" dirty="0"/>
          </a:p>
          <a:p>
            <a:r>
              <a:rPr lang="hu-HU" dirty="0"/>
              <a:t>MQTT szerverre feliratkozni</a:t>
            </a:r>
          </a:p>
          <a:p>
            <a:pPr lvl="1"/>
            <a:r>
              <a:rPr lang="hu-HU" dirty="0"/>
              <a:t>M2Mqtt </a:t>
            </a:r>
            <a:r>
              <a:rPr lang="hu-HU" dirty="0" err="1"/>
              <a:t>library</a:t>
            </a:r>
            <a:endParaRPr lang="hu-HU" dirty="0"/>
          </a:p>
          <a:p>
            <a:pPr lvl="1"/>
            <a:r>
              <a:rPr lang="hu-HU" dirty="0"/>
              <a:t>Csontonként külön </a:t>
            </a:r>
            <a:r>
              <a:rPr lang="hu-HU" dirty="0" err="1"/>
              <a:t>topic</a:t>
            </a:r>
            <a:endParaRPr lang="hu-HU" dirty="0"/>
          </a:p>
          <a:p>
            <a:pPr lvl="1"/>
            <a:r>
              <a:rPr lang="hu-HU" dirty="0"/>
              <a:t>Beérkező üzenetek </a:t>
            </a:r>
            <a:r>
              <a:rPr lang="hu-HU" dirty="0" err="1"/>
              <a:t>parse-olása</a:t>
            </a:r>
            <a:br>
              <a:rPr lang="hu-HU" dirty="0"/>
            </a:br>
            <a:r>
              <a:rPr lang="hu-HU" dirty="0" err="1"/>
              <a:t>kvaterniókká</a:t>
            </a:r>
            <a:r>
              <a:rPr lang="hu-HU" dirty="0"/>
              <a:t> </a:t>
            </a:r>
          </a:p>
          <a:p>
            <a:r>
              <a:rPr lang="hu-HU" dirty="0"/>
              <a:t>Robot mozgatása valós időben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223158" y="0"/>
            <a:ext cx="230659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hu-H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7280A3-FE2C-2F41-A2DB-BD321DAFA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1700" y="1314728"/>
            <a:ext cx="6210300" cy="504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041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5200"/>
            <a:ext cx="10972800" cy="792000"/>
          </a:xfrm>
        </p:spPr>
        <p:txBody>
          <a:bodyPr/>
          <a:lstStyle/>
          <a:p>
            <a:r>
              <a:rPr lang="hu-HU" dirty="0"/>
              <a:t>Eddig megvalósítottuk</a:t>
            </a:r>
            <a:endParaRPr lang="hu-HU" dirty="0">
              <a:solidFill>
                <a:srgbClr val="0099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223158" y="0"/>
            <a:ext cx="230659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hu-HU" dirty="0"/>
          </a:p>
        </p:txBody>
      </p:sp>
      <p:pic>
        <p:nvPicPr>
          <p:cNvPr id="10" name="video-1525347404.mp4">
            <a:hlinkClick r:id="" action="ppaction://media"/>
            <a:extLst>
              <a:ext uri="{FF2B5EF4-FFF2-40B4-BE49-F238E27FC236}">
                <a16:creationId xmlns:a16="http://schemas.microsoft.com/office/drawing/2014/main" id="{AAD08A2C-D7A5-1947-A9DC-013D78A8AB1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33254" y="0"/>
            <a:ext cx="3558746" cy="6343262"/>
          </a:xfr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7635B99-8DC6-D647-90EB-2E28C5EB1A6B}"/>
              </a:ext>
            </a:extLst>
          </p:cNvPr>
          <p:cNvSpPr txBox="1">
            <a:spLocks/>
          </p:cNvSpPr>
          <p:nvPr/>
        </p:nvSpPr>
        <p:spPr>
          <a:xfrm>
            <a:off x="609600" y="1052514"/>
            <a:ext cx="8023654" cy="515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1pPr>
            <a:lvl2pPr marL="685800" indent="-2160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2"/>
              </a:buClr>
              <a:buSzPct val="100000"/>
              <a:buFont typeface="Bariol Regular" panose="02000506040000020003" pitchFamily="2" charset="0"/>
              <a:buChar char="&gt;"/>
              <a:defRPr lang="hu-HU" sz="2800" kern="1200" dirty="0" smtClean="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2pPr>
            <a:lvl3pPr marL="1180800" indent="-2160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2"/>
              </a:buClr>
              <a:buFont typeface="Bariol Regular" panose="02000506040000020003" pitchFamily="2" charset="0"/>
              <a:buChar char="–"/>
              <a:defRPr sz="24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3pPr>
            <a:lvl4pPr marL="1566000" indent="-158400" algn="l" defTabSz="914400" rtl="0" eaLnBrk="1" latinLnBrk="0" hangingPunct="1">
              <a:lnSpc>
                <a:spcPct val="100000"/>
              </a:lnSpc>
              <a:spcBef>
                <a:spcPts val="35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4pPr>
            <a:lvl5pPr marL="2023200" indent="-158400" algn="l" defTabSz="914400" rtl="0" eaLnBrk="1" latinLnBrk="0" hangingPunct="1">
              <a:lnSpc>
                <a:spcPct val="100000"/>
              </a:lnSpc>
              <a:spcBef>
                <a:spcPts val="35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/>
              <a:t>A keretrendszer tetszőleges számú szenzor kezelésére fel van készítve</a:t>
            </a:r>
          </a:p>
          <a:p>
            <a:pPr lvl="1"/>
            <a:r>
              <a:rPr lang="hu-HU" dirty="0"/>
              <a:t>Egyelőre kettő van bekötve</a:t>
            </a:r>
          </a:p>
          <a:p>
            <a:r>
              <a:rPr lang="hu-HU" dirty="0"/>
              <a:t>A mozgásvezérlő szimulátor is minden csont mozgatására fel van készítve</a:t>
            </a:r>
          </a:p>
          <a:p>
            <a:r>
              <a:rPr lang="hu-HU" dirty="0" err="1"/>
              <a:t>Android</a:t>
            </a:r>
            <a:r>
              <a:rPr lang="hu-HU" dirty="0"/>
              <a:t> alkalmazással a mikrokontroller konfigurálható</a:t>
            </a:r>
          </a:p>
        </p:txBody>
      </p:sp>
    </p:spTree>
    <p:extLst>
      <p:ext uri="{BB962C8B-B14F-4D97-AF65-F5344CB8AC3E}">
        <p14:creationId xmlns:p14="http://schemas.microsoft.com/office/powerpoint/2010/main" val="919961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3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További teendők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4" y="1825625"/>
            <a:ext cx="7446425" cy="4657553"/>
          </a:xfrm>
        </p:spPr>
        <p:txBody>
          <a:bodyPr>
            <a:normAutofit/>
          </a:bodyPr>
          <a:lstStyle/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endParaRPr lang="hu-HU" dirty="0"/>
          </a:p>
          <a:p>
            <a:pPr marL="0" indent="0">
              <a:buNone/>
            </a:pPr>
            <a:endParaRPr lang="hu-HU" dirty="0"/>
          </a:p>
        </p:txBody>
      </p:sp>
      <p:sp>
        <p:nvSpPr>
          <p:cNvPr id="4" name="TextBox 3"/>
          <p:cNvSpPr txBox="1"/>
          <p:nvPr/>
        </p:nvSpPr>
        <p:spPr>
          <a:xfrm>
            <a:off x="10223158" y="0"/>
            <a:ext cx="230659" cy="36933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hu-HU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6E00303-7103-4240-AE3F-80AC6FC28DDC}"/>
              </a:ext>
            </a:extLst>
          </p:cNvPr>
          <p:cNvSpPr txBox="1">
            <a:spLocks/>
          </p:cNvSpPr>
          <p:nvPr/>
        </p:nvSpPr>
        <p:spPr>
          <a:xfrm>
            <a:off x="609600" y="1052514"/>
            <a:ext cx="8023654" cy="515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1pPr>
            <a:lvl2pPr marL="685800" indent="-2160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2"/>
              </a:buClr>
              <a:buSzPct val="100000"/>
              <a:buFont typeface="Bariol Regular" panose="02000506040000020003" pitchFamily="2" charset="0"/>
              <a:buChar char="&gt;"/>
              <a:defRPr lang="hu-HU" sz="2800" kern="1200" dirty="0" smtClean="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2pPr>
            <a:lvl3pPr marL="1180800" indent="-216000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2"/>
              </a:buClr>
              <a:buFont typeface="Bariol Regular" panose="02000506040000020003" pitchFamily="2" charset="0"/>
              <a:buChar char="–"/>
              <a:defRPr sz="24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3pPr>
            <a:lvl4pPr marL="1566000" indent="-158400" algn="l" defTabSz="914400" rtl="0" eaLnBrk="1" latinLnBrk="0" hangingPunct="1">
              <a:lnSpc>
                <a:spcPct val="100000"/>
              </a:lnSpc>
              <a:spcBef>
                <a:spcPts val="35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4pPr>
            <a:lvl5pPr marL="2023200" indent="-158400" algn="l" defTabSz="914400" rtl="0" eaLnBrk="1" latinLnBrk="0" hangingPunct="1">
              <a:lnSpc>
                <a:spcPct val="100000"/>
              </a:lnSpc>
              <a:spcBef>
                <a:spcPts val="35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/>
              <a:t>További szenzorok bekötése</a:t>
            </a:r>
          </a:p>
          <a:p>
            <a:r>
              <a:rPr lang="hu-HU" dirty="0"/>
              <a:t>A szenzorokból egy testhez álló ruha készítése</a:t>
            </a:r>
          </a:p>
          <a:p>
            <a:r>
              <a:rPr lang="hu-HU" dirty="0"/>
              <a:t>A humanoid robot felhasználása</a:t>
            </a:r>
          </a:p>
          <a:p>
            <a:r>
              <a:rPr lang="hu-HU" dirty="0"/>
              <a:t>Mérések és esettanulmány értékelése</a:t>
            </a:r>
          </a:p>
          <a:p>
            <a:r>
              <a:rPr lang="hu-HU" dirty="0"/>
              <a:t>Esetleg webes </a:t>
            </a:r>
            <a:r>
              <a:rPr lang="hu-HU" dirty="0" err="1"/>
              <a:t>dashboard</a:t>
            </a:r>
            <a:r>
              <a:rPr lang="hu-HU" dirty="0"/>
              <a:t> kliens készítése</a:t>
            </a:r>
          </a:p>
          <a:p>
            <a:pPr lvl="1"/>
            <a:r>
              <a:rPr lang="hu-HU" dirty="0"/>
              <a:t>Mérések, adatok megjelenítése</a:t>
            </a:r>
          </a:p>
          <a:p>
            <a:pPr lvl="1"/>
            <a:r>
              <a:rPr lang="hu-HU" dirty="0"/>
              <a:t>Konfiguráció segítése</a:t>
            </a:r>
          </a:p>
        </p:txBody>
      </p:sp>
    </p:spTree>
    <p:extLst>
      <p:ext uri="{BB962C8B-B14F-4D97-AF65-F5344CB8AC3E}">
        <p14:creationId xmlns:p14="http://schemas.microsoft.com/office/powerpoint/2010/main" val="3812704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BME AUT">
      <a:dk1>
        <a:srgbClr val="000000"/>
      </a:dk1>
      <a:lt1>
        <a:srgbClr val="FFFFFF"/>
      </a:lt1>
      <a:dk2>
        <a:srgbClr val="910A26"/>
      </a:dk2>
      <a:lt2>
        <a:srgbClr val="FFFFFF"/>
      </a:lt2>
      <a:accent1>
        <a:srgbClr val="000000"/>
      </a:accent1>
      <a:accent2>
        <a:srgbClr val="910A26"/>
      </a:accent2>
      <a:accent3>
        <a:srgbClr val="0079A4"/>
      </a:accent3>
      <a:accent4>
        <a:srgbClr val="000000"/>
      </a:accent4>
      <a:accent5>
        <a:srgbClr val="92D050"/>
      </a:accent5>
      <a:accent6>
        <a:srgbClr val="E47400"/>
      </a:accent6>
      <a:hlink>
        <a:srgbClr val="0079A4"/>
      </a:hlink>
      <a:folHlink>
        <a:srgbClr val="993300"/>
      </a:folHlink>
    </a:clrScheme>
    <a:fontScheme name="1. egyéni séma">
      <a:majorFont>
        <a:latin typeface="Bariol Regular"/>
        <a:ea typeface=""/>
        <a:cs typeface=""/>
      </a:majorFont>
      <a:minorFont>
        <a:latin typeface="Bariol Regular"/>
        <a:ea typeface=""/>
        <a:cs typeface=""/>
      </a:minorFont>
    </a:fontScheme>
    <a:fmtScheme name="Egyszerű síkidomok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496</TotalTime>
  <Words>209</Words>
  <Application>Microsoft Macintosh PowerPoint</Application>
  <PresentationFormat>Widescreen</PresentationFormat>
  <Paragraphs>71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Bariol Light</vt:lpstr>
      <vt:lpstr>Bariol Regular</vt:lpstr>
      <vt:lpstr>Calibri</vt:lpstr>
      <vt:lpstr>Office-téma</vt:lpstr>
      <vt:lpstr>Mozgásrögzítő rendszer fejlesztése Diplomatervezés 1.</vt:lpstr>
      <vt:lpstr>Feladat ismertetése</vt:lpstr>
      <vt:lpstr>Architektúra</vt:lpstr>
      <vt:lpstr>Mozgásrögzítő keretrendszer</vt:lpstr>
      <vt:lpstr>MQTT kommunikáció</vt:lpstr>
      <vt:lpstr>Android alkalmazás</vt:lpstr>
      <vt:lpstr>Mozgásvezérlő szimulátor</vt:lpstr>
      <vt:lpstr>Eddig megvalósítottuk</vt:lpstr>
      <vt:lpstr>További teendők</vt:lpstr>
      <vt:lpstr>Köszönjük a figyelmet!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prezentáció készítése</dc:title>
  <dc:creator>Ákos Dudás</dc:creator>
  <cp:lastModifiedBy>Martin Kovács</cp:lastModifiedBy>
  <cp:revision>57</cp:revision>
  <dcterms:created xsi:type="dcterms:W3CDTF">2015-06-24T10:40:22Z</dcterms:created>
  <dcterms:modified xsi:type="dcterms:W3CDTF">2018-05-24T09:07:36Z</dcterms:modified>
</cp:coreProperties>
</file>

<file path=docProps/thumbnail.jpeg>
</file>